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5" r:id="rId6"/>
    <p:sldId id="264" r:id="rId7"/>
    <p:sldId id="263" r:id="rId8"/>
    <p:sldId id="266" r:id="rId9"/>
    <p:sldId id="267" r:id="rId10"/>
    <p:sldId id="262" r:id="rId1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01E24E-80A5-40E2-9B60-14FE26D07539}" type="datetimeFigureOut">
              <a:rPr lang="ru-RU" smtClean="0"/>
              <a:t>22.05.2021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FB7ED026-18D9-4B19-83CB-05E51F7F96F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242833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01E24E-80A5-40E2-9B60-14FE26D07539}" type="datetimeFigureOut">
              <a:rPr lang="ru-RU" smtClean="0"/>
              <a:t>22.05.2021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FB7ED026-18D9-4B19-83CB-05E51F7F96F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533221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01E24E-80A5-40E2-9B60-14FE26D07539}" type="datetimeFigureOut">
              <a:rPr lang="ru-RU" smtClean="0"/>
              <a:t>22.05.2021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FB7ED026-18D9-4B19-83CB-05E51F7F96FA}" type="slidenum">
              <a:rPr lang="ru-RU" smtClean="0"/>
              <a:t>‹#›</a:t>
            </a:fld>
            <a:endParaRPr lang="ru-RU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816235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01E24E-80A5-40E2-9B60-14FE26D07539}" type="datetimeFigureOut">
              <a:rPr lang="ru-RU" smtClean="0"/>
              <a:t>22.05.2021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FB7ED026-18D9-4B19-83CB-05E51F7F96F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527222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01E24E-80A5-40E2-9B60-14FE26D07539}" type="datetimeFigureOut">
              <a:rPr lang="ru-RU" smtClean="0"/>
              <a:t>22.05.2021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FB7ED026-18D9-4B19-83CB-05E51F7F96FA}" type="slidenum">
              <a:rPr lang="ru-RU" smtClean="0"/>
              <a:t>‹#›</a:t>
            </a:fld>
            <a:endParaRPr lang="ru-RU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3038016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01E24E-80A5-40E2-9B60-14FE26D07539}" type="datetimeFigureOut">
              <a:rPr lang="ru-RU" smtClean="0"/>
              <a:t>22.05.2021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FB7ED026-18D9-4B19-83CB-05E51F7F96F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68921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01E24E-80A5-40E2-9B60-14FE26D07539}" type="datetimeFigureOut">
              <a:rPr lang="ru-RU" smtClean="0"/>
              <a:t>22.05.2021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ED026-18D9-4B19-83CB-05E51F7F96F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025889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01E24E-80A5-40E2-9B60-14FE26D07539}" type="datetimeFigureOut">
              <a:rPr lang="ru-RU" smtClean="0"/>
              <a:t>22.05.2021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ED026-18D9-4B19-83CB-05E51F7F96F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110573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01E24E-80A5-40E2-9B60-14FE26D07539}" type="datetimeFigureOut">
              <a:rPr lang="ru-RU" smtClean="0"/>
              <a:t>22.05.2021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ED026-18D9-4B19-83CB-05E51F7F96F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089428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01E24E-80A5-40E2-9B60-14FE26D07539}" type="datetimeFigureOut">
              <a:rPr lang="ru-RU" smtClean="0"/>
              <a:t>22.05.2021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FB7ED026-18D9-4B19-83CB-05E51F7F96F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436434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01E24E-80A5-40E2-9B60-14FE26D07539}" type="datetimeFigureOut">
              <a:rPr lang="ru-RU" smtClean="0"/>
              <a:t>22.05.2021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FB7ED026-18D9-4B19-83CB-05E51F7F96F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267898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01E24E-80A5-40E2-9B60-14FE26D07539}" type="datetimeFigureOut">
              <a:rPr lang="ru-RU" smtClean="0"/>
              <a:t>22.05.2021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FB7ED026-18D9-4B19-83CB-05E51F7F96F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859644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01E24E-80A5-40E2-9B60-14FE26D07539}" type="datetimeFigureOut">
              <a:rPr lang="ru-RU" smtClean="0"/>
              <a:t>22.05.2021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ED026-18D9-4B19-83CB-05E51F7F96F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906678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01E24E-80A5-40E2-9B60-14FE26D07539}" type="datetimeFigureOut">
              <a:rPr lang="ru-RU" smtClean="0"/>
              <a:t>22.05.2021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ED026-18D9-4B19-83CB-05E51F7F96F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060218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01E24E-80A5-40E2-9B60-14FE26D07539}" type="datetimeFigureOut">
              <a:rPr lang="ru-RU" smtClean="0"/>
              <a:t>22.05.2021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ED026-18D9-4B19-83CB-05E51F7F96F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185049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01E24E-80A5-40E2-9B60-14FE26D07539}" type="datetimeFigureOut">
              <a:rPr lang="ru-RU" smtClean="0"/>
              <a:t>22.05.2021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FB7ED026-18D9-4B19-83CB-05E51F7F96F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250144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01E24E-80A5-40E2-9B60-14FE26D07539}" type="datetimeFigureOut">
              <a:rPr lang="ru-RU" smtClean="0"/>
              <a:t>22.05.2021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FB7ED026-18D9-4B19-83CB-05E51F7F96F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39284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6786554" y="3520815"/>
            <a:ext cx="646670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 smtClean="0"/>
              <a:t>Работу выполнил: </a:t>
            </a:r>
          </a:p>
          <a:p>
            <a:r>
              <a:rPr lang="ru-RU" sz="2400" dirty="0" err="1" smtClean="0"/>
              <a:t>Лепехов</a:t>
            </a:r>
            <a:r>
              <a:rPr lang="ru-RU" sz="2400" dirty="0" smtClean="0"/>
              <a:t> Матвей Денисович</a:t>
            </a:r>
          </a:p>
          <a:p>
            <a:endParaRPr lang="ru-RU" sz="2400" dirty="0" smtClean="0"/>
          </a:p>
          <a:p>
            <a:r>
              <a:rPr lang="ru-RU" sz="2400" dirty="0" smtClean="0"/>
              <a:t>Научный руководитель:</a:t>
            </a:r>
          </a:p>
          <a:p>
            <a:r>
              <a:rPr lang="ru-RU" sz="2400" dirty="0" smtClean="0"/>
              <a:t> </a:t>
            </a:r>
            <a:r>
              <a:rPr lang="ru-RU" sz="2400" dirty="0" err="1" smtClean="0"/>
              <a:t>Байгашов</a:t>
            </a:r>
            <a:r>
              <a:rPr lang="ru-RU" sz="2400" dirty="0" smtClean="0"/>
              <a:t> Алексей Сергеевич </a:t>
            </a:r>
          </a:p>
          <a:p>
            <a:r>
              <a:rPr lang="ru-RU" sz="2400" dirty="0" smtClean="0"/>
              <a:t>БФУ им. И. Канта</a:t>
            </a:r>
            <a:endParaRPr lang="ru-RU" sz="2400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950976" y="257624"/>
            <a:ext cx="1105814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600" dirty="0" smtClean="0"/>
              <a:t>	Математическое моделирование 					Броуновского движения</a:t>
            </a:r>
            <a:endParaRPr lang="ru-RU" sz="3600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202" y="2185708"/>
            <a:ext cx="4118994" cy="2316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972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4500851" y="3244334"/>
            <a:ext cx="619272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600" dirty="0" smtClean="0"/>
              <a:t>СПАСИБО ЗА ВНИМАНИЕ!</a:t>
            </a:r>
            <a:endParaRPr lang="ru-RU" sz="3600" dirty="0"/>
          </a:p>
        </p:txBody>
      </p:sp>
    </p:spTree>
    <p:extLst>
      <p:ext uri="{BB962C8B-B14F-4D97-AF65-F5344CB8AC3E}">
        <p14:creationId xmlns:p14="http://schemas.microsoft.com/office/powerpoint/2010/main" val="3370647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939114" y="1418089"/>
            <a:ext cx="9728886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Э</a:t>
            </a:r>
            <a:r>
              <a:rPr lang="ru-RU" dirty="0" smtClean="0"/>
              <a:t>та тема </a:t>
            </a:r>
            <a:r>
              <a:rPr lang="ru-RU" dirty="0"/>
              <a:t>актуальна </a:t>
            </a:r>
            <a:r>
              <a:rPr lang="ru-RU" dirty="0" smtClean="0"/>
              <a:t>потому что математические </a:t>
            </a:r>
            <a:r>
              <a:rPr lang="ru-RU" dirty="0"/>
              <a:t>модели </a:t>
            </a:r>
            <a:r>
              <a:rPr lang="ru-RU" dirty="0" smtClean="0"/>
              <a:t>броуновского движения частиц в современном мире очень популярны. Так как во многих играх есть модели газов. При моделировании Броуновского движения я смогу более детально познакомить вас с данным физическим процессом. Использование открытых библиотек позволит наиболее детально смоделировать модель Броуновского движения. </a:t>
            </a:r>
          </a:p>
          <a:p>
            <a:endParaRPr lang="ru-RU" dirty="0" smtClean="0"/>
          </a:p>
          <a:p>
            <a:endParaRPr lang="ru-RU" dirty="0" smtClean="0"/>
          </a:p>
          <a:p>
            <a:endParaRPr lang="ru-RU" dirty="0"/>
          </a:p>
          <a:p>
            <a:r>
              <a:rPr lang="ru-RU" dirty="0" smtClean="0"/>
              <a:t>Таким образом, целью работы является смоделировать Броуновское движение и продемонстрировать взаимодействие частиц между собой. </a:t>
            </a:r>
          </a:p>
          <a:p>
            <a:endParaRPr lang="ru-RU" dirty="0" smtClean="0"/>
          </a:p>
        </p:txBody>
      </p:sp>
      <p:sp>
        <p:nvSpPr>
          <p:cNvPr id="3" name="Прямоугольник 2"/>
          <p:cNvSpPr/>
          <p:nvPr/>
        </p:nvSpPr>
        <p:spPr>
          <a:xfrm>
            <a:off x="6096000" y="5095785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 smtClean="0"/>
              <a:t>Для достижения поставленной цели необходимо решить следующие задачи:</a:t>
            </a:r>
          </a:p>
          <a:p>
            <a:r>
              <a:rPr lang="ru-RU" dirty="0" smtClean="0"/>
              <a:t>1.Изучить язык программирования </a:t>
            </a:r>
            <a:r>
              <a:rPr lang="ru-RU" dirty="0" err="1" smtClean="0"/>
              <a:t>Python</a:t>
            </a:r>
            <a:r>
              <a:rPr lang="ru-RU" dirty="0" smtClean="0"/>
              <a:t> 3</a:t>
            </a:r>
          </a:p>
          <a:p>
            <a:r>
              <a:rPr lang="ru-RU" dirty="0" smtClean="0"/>
              <a:t>2.Изучить основные библиотеки для численного решения уравнений</a:t>
            </a:r>
          </a:p>
          <a:p>
            <a:r>
              <a:rPr lang="ru-RU" dirty="0" smtClean="0"/>
              <a:t>3. Изучить </a:t>
            </a:r>
            <a:r>
              <a:rPr lang="ru-RU" dirty="0" err="1" smtClean="0"/>
              <a:t>дифференсальные</a:t>
            </a:r>
            <a:r>
              <a:rPr lang="ru-RU" dirty="0" smtClean="0"/>
              <a:t> уравнения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57968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Прямоугольник 1"/>
              <p:cNvSpPr/>
              <p:nvPr/>
            </p:nvSpPr>
            <p:spPr>
              <a:xfrm>
                <a:off x="1334530" y="1396476"/>
                <a:ext cx="8138984" cy="416062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ru-RU" sz="2400" dirty="0" smtClean="0"/>
                  <a:t>Движение частиц в пространстве </a:t>
                </a:r>
                <a:r>
                  <a:rPr lang="ru-RU" sz="2400" dirty="0"/>
                  <a:t>описывается </a:t>
                </a:r>
                <a:r>
                  <a:rPr lang="ru-RU" sz="2400" dirty="0" err="1"/>
                  <a:t>дифференсальными</a:t>
                </a:r>
                <a:r>
                  <a:rPr lang="ru-RU" sz="2400" dirty="0"/>
                  <a:t> </a:t>
                </a:r>
                <a:r>
                  <a:rPr lang="ru-RU" sz="2400" dirty="0" smtClean="0"/>
                  <a:t>уравнениями: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da-DK" sz="3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i="1">
                            <a:latin typeface="Cambria Math"/>
                          </a:rPr>
                          <m:t>𝑑𝑥</m:t>
                        </m:r>
                      </m:num>
                      <m:den>
                        <m:r>
                          <a:rPr lang="en-US" sz="3200" i="1">
                            <a:latin typeface="Cambria Math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da-DK" sz="3200" dirty="0"/>
                  <a:t>=</a:t>
                </a:r>
                <a:r>
                  <a:rPr lang="da-DK" sz="3200" dirty="0" smtClean="0"/>
                  <a:t>v_x</a:t>
                </a:r>
                <a:endParaRPr lang="da-DK" sz="3200" i="1" dirty="0">
                  <a:latin typeface="Cambria Math"/>
                </a:endParaRP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da-DK" sz="3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0" i="1" smtClean="0">
                            <a:latin typeface="Cambria Math"/>
                          </a:rPr>
                          <m:t>𝑑𝑣</m:t>
                        </m:r>
                        <m:r>
                          <a:rPr lang="en-US" sz="3200" b="0" i="1" smtClean="0">
                            <a:latin typeface="Cambria Math"/>
                          </a:rPr>
                          <m:t>_</m:t>
                        </m:r>
                        <m:r>
                          <a:rPr lang="en-US" sz="3200" b="0" i="1" smtClean="0">
                            <a:latin typeface="Cambria Math"/>
                          </a:rPr>
                          <m:t>𝑥</m:t>
                        </m:r>
                      </m:num>
                      <m:den>
                        <m:r>
                          <a:rPr lang="en-US" sz="3200" b="0" i="1" smtClean="0">
                            <a:latin typeface="Cambria Math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da-DK" sz="3200" dirty="0" smtClean="0"/>
                  <a:t>=0</a:t>
                </a:r>
              </a:p>
              <a:p>
                <a:r>
                  <a:rPr lang="da-DK" sz="3200" dirty="0" smtClean="0"/>
                  <a:t/>
                </a:r>
                <a:br>
                  <a:rPr lang="da-DK" sz="3200" dirty="0" smtClean="0"/>
                </a:br>
                <a14:m>
                  <m:oMath xmlns:m="http://schemas.openxmlformats.org/officeDocument/2006/math">
                    <m:f>
                      <m:fPr>
                        <m:ctrlPr>
                          <a:rPr lang="da-DK" sz="3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i="1">
                            <a:latin typeface="Cambria Math"/>
                          </a:rPr>
                          <m:t>𝑑</m:t>
                        </m:r>
                        <m:r>
                          <a:rPr lang="en-US" sz="3200" b="0" i="1" smtClean="0">
                            <a:latin typeface="Cambria Math"/>
                          </a:rPr>
                          <m:t>𝑦</m:t>
                        </m:r>
                      </m:num>
                      <m:den>
                        <m:r>
                          <a:rPr lang="en-US" sz="3200" i="1">
                            <a:latin typeface="Cambria Math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da-DK" sz="3200" dirty="0"/>
                  <a:t>=</a:t>
                </a:r>
                <a:r>
                  <a:rPr lang="da-DK" sz="3200" dirty="0" smtClean="0"/>
                  <a:t>v_y</a:t>
                </a:r>
                <a:endParaRPr lang="en-US" sz="3200" i="1" dirty="0">
                  <a:latin typeface="Cambria Math"/>
                </a:endParaRP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da-DK" sz="3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i="1">
                            <a:latin typeface="Cambria Math"/>
                          </a:rPr>
                          <m:t>𝑑𝑣</m:t>
                        </m:r>
                        <m:r>
                          <a:rPr lang="en-US" sz="3200" i="1">
                            <a:latin typeface="Cambria Math"/>
                          </a:rPr>
                          <m:t>_</m:t>
                        </m:r>
                        <m:r>
                          <a:rPr lang="en-US" sz="3200" b="0" i="1" smtClean="0">
                            <a:latin typeface="Cambria Math"/>
                          </a:rPr>
                          <m:t>𝑦</m:t>
                        </m:r>
                      </m:num>
                      <m:den>
                        <m:r>
                          <a:rPr lang="en-US" sz="3200" i="1">
                            <a:latin typeface="Cambria Math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da-DK" sz="3200" dirty="0" smtClean="0"/>
                  <a:t>=-g</a:t>
                </a:r>
                <a:endParaRPr lang="da-DK" sz="3200" dirty="0"/>
              </a:p>
            </p:txBody>
          </p:sp>
        </mc:Choice>
        <mc:Fallback xmlns="">
          <p:sp>
            <p:nvSpPr>
              <p:cNvPr id="2" name="Прямоугольник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4530" y="1396476"/>
                <a:ext cx="8138984" cy="4160626"/>
              </a:xfrm>
              <a:prstGeom prst="rect">
                <a:avLst/>
              </a:prstGeom>
              <a:blipFill rotWithShape="1">
                <a:blip r:embed="rId2"/>
                <a:stretch>
                  <a:fillRect l="-1199" t="-1171" b="-102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26156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368798" y="1426340"/>
            <a:ext cx="10920738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 smtClean="0"/>
              <a:t>Для решения поставленной задачи необходимо определить следующие начальные условия: </a:t>
            </a:r>
          </a:p>
          <a:p>
            <a:r>
              <a:rPr lang="ru-RU" sz="2800" dirty="0" err="1"/>
              <a:t>radius</a:t>
            </a:r>
            <a:r>
              <a:rPr lang="ru-RU" sz="2800" dirty="0"/>
              <a:t> = 0.5 </a:t>
            </a:r>
            <a:r>
              <a:rPr lang="ru-RU" sz="2800" dirty="0" smtClean="0"/>
              <a:t> </a:t>
            </a:r>
            <a:r>
              <a:rPr lang="ru-RU" sz="2800" dirty="0"/>
              <a:t>Радиус шариков</a:t>
            </a:r>
          </a:p>
          <a:p>
            <a:r>
              <a:rPr lang="ru-RU" sz="2800" dirty="0" err="1"/>
              <a:t>mass</a:t>
            </a:r>
            <a:r>
              <a:rPr lang="ru-RU" sz="2800" dirty="0"/>
              <a:t> = 0.5 </a:t>
            </a:r>
            <a:r>
              <a:rPr lang="ru-RU" sz="2800" dirty="0" smtClean="0"/>
              <a:t> </a:t>
            </a:r>
            <a:r>
              <a:rPr lang="ru-RU" sz="2800" dirty="0"/>
              <a:t>Масса шариков</a:t>
            </a:r>
          </a:p>
          <a:p>
            <a:r>
              <a:rPr lang="ru-RU" sz="2800" dirty="0" err="1" smtClean="0"/>
              <a:t>Lx</a:t>
            </a:r>
            <a:r>
              <a:rPr lang="ru-RU" sz="2800" dirty="0" smtClean="0"/>
              <a:t> </a:t>
            </a:r>
            <a:r>
              <a:rPr lang="ru-RU" sz="2800" dirty="0"/>
              <a:t>= </a:t>
            </a:r>
            <a:r>
              <a:rPr lang="ru-RU" sz="2800" dirty="0" smtClean="0"/>
              <a:t>10 </a:t>
            </a:r>
            <a:r>
              <a:rPr lang="ru-RU" sz="2800" dirty="0"/>
              <a:t>Границы стенок </a:t>
            </a:r>
            <a:r>
              <a:rPr lang="ru-RU" sz="2800" dirty="0" smtClean="0"/>
              <a:t>коробки</a:t>
            </a:r>
            <a:endParaRPr lang="ru-RU" sz="2800" dirty="0"/>
          </a:p>
          <a:p>
            <a:r>
              <a:rPr lang="ru-RU" sz="2800" dirty="0" err="1"/>
              <a:t>Ly</a:t>
            </a:r>
            <a:r>
              <a:rPr lang="ru-RU" sz="2800" dirty="0"/>
              <a:t> = </a:t>
            </a:r>
            <a:r>
              <a:rPr lang="ru-RU" sz="2800" dirty="0" smtClean="0"/>
              <a:t>10 </a:t>
            </a:r>
            <a:r>
              <a:rPr lang="ru-RU" sz="2800" dirty="0"/>
              <a:t>Границы стенок </a:t>
            </a:r>
            <a:r>
              <a:rPr lang="ru-RU" sz="2800" dirty="0" smtClean="0"/>
              <a:t>коробки</a:t>
            </a:r>
            <a:r>
              <a:rPr lang="ru-RU" sz="2800" dirty="0"/>
              <a:t/>
            </a:r>
            <a:br>
              <a:rPr lang="ru-RU" sz="2800" dirty="0"/>
            </a:br>
            <a:r>
              <a:rPr lang="ru-RU" sz="2800" dirty="0"/>
              <a:t>T = </a:t>
            </a:r>
            <a:r>
              <a:rPr lang="ru-RU" sz="2800" dirty="0" smtClean="0"/>
              <a:t>200 </a:t>
            </a:r>
            <a:r>
              <a:rPr lang="ru-RU" sz="2800" dirty="0"/>
              <a:t>Общее время анимации</a:t>
            </a:r>
          </a:p>
          <a:p>
            <a:r>
              <a:rPr lang="ru-RU" sz="2800" dirty="0"/>
              <a:t>n = 2</a:t>
            </a:r>
            <a:r>
              <a:rPr lang="ru-RU" sz="2800" dirty="0" smtClean="0"/>
              <a:t>000 кадры</a:t>
            </a:r>
            <a:endParaRPr lang="ru-RU" sz="2800" dirty="0"/>
          </a:p>
          <a:p>
            <a:r>
              <a:rPr lang="ru-RU" sz="2800" dirty="0" smtClean="0"/>
              <a:t>N </a:t>
            </a:r>
            <a:r>
              <a:rPr lang="ru-RU" sz="2800" dirty="0"/>
              <a:t>= 8 </a:t>
            </a:r>
            <a:r>
              <a:rPr lang="ru-RU" sz="2800" dirty="0" smtClean="0"/>
              <a:t>Количество частиц</a:t>
            </a:r>
            <a:endParaRPr lang="ru-RU" sz="2800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3147116" y="490204"/>
            <a:ext cx="464101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600" dirty="0" smtClean="0"/>
              <a:t>Начальные условия</a:t>
            </a:r>
            <a:endParaRPr lang="ru-RU" sz="3600" dirty="0"/>
          </a:p>
        </p:txBody>
      </p:sp>
    </p:spTree>
    <p:extLst>
      <p:ext uri="{BB962C8B-B14F-4D97-AF65-F5344CB8AC3E}">
        <p14:creationId xmlns:p14="http://schemas.microsoft.com/office/powerpoint/2010/main" val="495604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3048000" y="2413338"/>
            <a:ext cx="6096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</a:p>
        </p:txBody>
      </p:sp>
      <p:graphicFrame>
        <p:nvGraphicFramePr>
          <p:cNvPr id="5" name="Таблица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9667934"/>
              </p:ext>
            </p:extLst>
          </p:nvPr>
        </p:nvGraphicFramePr>
        <p:xfrm>
          <a:off x="2685946" y="461665"/>
          <a:ext cx="7205471" cy="579539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85088"/>
                <a:gridCol w="1694688"/>
                <a:gridCol w="1460601"/>
                <a:gridCol w="1482547"/>
                <a:gridCol w="1482547"/>
              </a:tblGrid>
              <a:tr h="594741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 dirty="0">
                          <a:effectLst/>
                        </a:rPr>
                        <a:t> 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 dirty="0">
                          <a:effectLst/>
                        </a:rPr>
                        <a:t> </a:t>
                      </a:r>
                      <a:r>
                        <a:rPr lang="en-US" sz="4800" u="none" strike="noStrike" dirty="0" smtClean="0">
                          <a:effectLst/>
                        </a:rPr>
                        <a:t>x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 dirty="0">
                          <a:effectLst/>
                        </a:rPr>
                        <a:t> </a:t>
                      </a:r>
                      <a:r>
                        <a:rPr lang="en-US" sz="4800" u="none" strike="noStrike" dirty="0" smtClean="0">
                          <a:effectLst/>
                        </a:rPr>
                        <a:t>y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 dirty="0">
                          <a:effectLst/>
                        </a:rPr>
                        <a:t> </a:t>
                      </a:r>
                      <a:r>
                        <a:rPr lang="en-US" sz="4800" u="none" strike="noStrike" dirty="0" err="1" smtClean="0">
                          <a:effectLst/>
                        </a:rPr>
                        <a:t>vx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 dirty="0">
                          <a:effectLst/>
                        </a:rPr>
                        <a:t> </a:t>
                      </a:r>
                      <a:r>
                        <a:rPr lang="en-US" sz="4800" u="none" strike="noStrike" dirty="0" err="1" smtClean="0">
                          <a:effectLst/>
                        </a:rPr>
                        <a:t>vy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  <a:tr h="608076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 smtClean="0">
                          <a:effectLst/>
                        </a:rPr>
                        <a:t>1</a:t>
                      </a:r>
                      <a:r>
                        <a:rPr lang="en-US" sz="2400" u="none" strike="noStrike" baseline="0" dirty="0" smtClean="0">
                          <a:effectLst/>
                        </a:rPr>
                        <a:t> </a:t>
                      </a:r>
                      <a:r>
                        <a:rPr lang="ru-RU" sz="2400" u="none" strike="noStrike" baseline="0" dirty="0" smtClean="0">
                          <a:effectLst/>
                        </a:rPr>
                        <a:t>тело</a:t>
                      </a:r>
                      <a:endParaRPr lang="ru-RU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800" u="none" strike="noStrike" dirty="0">
                          <a:effectLst/>
                        </a:rPr>
                        <a:t> </a:t>
                      </a:r>
                      <a:r>
                        <a:rPr lang="ru-RU" sz="2800" u="none" strike="noStrike" dirty="0" smtClean="0">
                          <a:effectLst/>
                        </a:rPr>
                        <a:t>-1</a:t>
                      </a:r>
                      <a:endParaRPr lang="ru-RU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800" u="none" strike="noStrike" dirty="0">
                          <a:effectLst/>
                        </a:rPr>
                        <a:t> </a:t>
                      </a:r>
                      <a:r>
                        <a:rPr lang="ru-RU" sz="2800" u="none" strike="noStrike" dirty="0" smtClean="0">
                          <a:effectLst/>
                        </a:rPr>
                        <a:t>2.5</a:t>
                      </a:r>
                      <a:endParaRPr lang="ru-RU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800" u="none" strike="noStrike" dirty="0">
                          <a:effectLst/>
                        </a:rPr>
                        <a:t> </a:t>
                      </a:r>
                      <a:r>
                        <a:rPr lang="ru-RU" sz="2800" u="none" strike="noStrike" dirty="0" smtClean="0">
                          <a:effectLst/>
                        </a:rPr>
                        <a:t>1.5</a:t>
                      </a:r>
                      <a:endParaRPr lang="ru-RU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800" u="none" strike="noStrike" dirty="0">
                          <a:effectLst/>
                        </a:rPr>
                        <a:t> </a:t>
                      </a:r>
                      <a:r>
                        <a:rPr lang="ru-RU" sz="2800" u="none" strike="noStrike" dirty="0" smtClean="0">
                          <a:effectLst/>
                        </a:rPr>
                        <a:t>0.5</a:t>
                      </a:r>
                      <a:endParaRPr lang="ru-RU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  <a:tr h="608076">
                <a:tc>
                  <a:txBody>
                    <a:bodyPr/>
                    <a:lstStyle/>
                    <a:p>
                      <a:pPr marL="0" marR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400" u="none" strike="noStrike" dirty="0">
                          <a:effectLst/>
                        </a:rPr>
                        <a:t> </a:t>
                      </a:r>
                      <a:r>
                        <a:rPr lang="ru-RU" sz="2400" u="none" strike="noStrike" dirty="0" smtClean="0">
                          <a:effectLst/>
                        </a:rPr>
                        <a:t>2</a:t>
                      </a:r>
                      <a:r>
                        <a:rPr lang="en-US" sz="2400" u="none" strike="noStrike" baseline="0" dirty="0" smtClean="0">
                          <a:effectLst/>
                        </a:rPr>
                        <a:t> </a:t>
                      </a:r>
                      <a:r>
                        <a:rPr lang="ru-RU" sz="2400" u="none" strike="noStrike" baseline="0" dirty="0" smtClean="0">
                          <a:effectLst/>
                        </a:rPr>
                        <a:t>тело</a:t>
                      </a:r>
                      <a:endParaRPr lang="ru-RU" sz="2400" b="0" i="0" u="none" strike="noStrike" dirty="0" smtClean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  <a:p>
                      <a:pPr algn="ctr" fontAlgn="b"/>
                      <a:endParaRPr lang="ru-RU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800" u="none" strike="noStrike" dirty="0">
                          <a:effectLst/>
                        </a:rPr>
                        <a:t> </a:t>
                      </a:r>
                      <a:r>
                        <a:rPr lang="ru-RU" sz="2800" u="none" strike="noStrike" dirty="0" smtClean="0">
                          <a:effectLst/>
                        </a:rPr>
                        <a:t>-2</a:t>
                      </a:r>
                      <a:endParaRPr lang="ru-RU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800" u="none" strike="noStrike" dirty="0">
                          <a:effectLst/>
                        </a:rPr>
                        <a:t> </a:t>
                      </a:r>
                      <a:r>
                        <a:rPr lang="ru-RU" sz="2800" u="none" strike="noStrike" dirty="0" smtClean="0">
                          <a:effectLst/>
                        </a:rPr>
                        <a:t>6</a:t>
                      </a:r>
                      <a:endParaRPr lang="ru-RU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800" u="none" strike="noStrike" dirty="0">
                          <a:effectLst/>
                        </a:rPr>
                        <a:t> </a:t>
                      </a:r>
                      <a:r>
                        <a:rPr lang="ru-RU" sz="2800" u="none" strike="noStrike" dirty="0" smtClean="0">
                          <a:effectLst/>
                        </a:rPr>
                        <a:t>-1</a:t>
                      </a:r>
                      <a:endParaRPr lang="ru-RU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800" u="none" strike="noStrike" dirty="0">
                          <a:effectLst/>
                        </a:rPr>
                        <a:t> </a:t>
                      </a:r>
                      <a:r>
                        <a:rPr lang="ru-RU" sz="2800" u="none" strike="noStrike" dirty="0" smtClean="0">
                          <a:effectLst/>
                        </a:rPr>
                        <a:t>-1</a:t>
                      </a:r>
                      <a:endParaRPr lang="ru-RU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  <a:tr h="608076">
                <a:tc>
                  <a:txBody>
                    <a:bodyPr/>
                    <a:lstStyle/>
                    <a:p>
                      <a:pPr marL="0" marR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400" u="none" strike="noStrike" dirty="0">
                          <a:effectLst/>
                        </a:rPr>
                        <a:t> </a:t>
                      </a:r>
                      <a:r>
                        <a:rPr lang="ru-RU" sz="2400" u="none" strike="noStrike" dirty="0" smtClean="0">
                          <a:effectLst/>
                        </a:rPr>
                        <a:t>3</a:t>
                      </a:r>
                      <a:r>
                        <a:rPr lang="en-US" sz="2400" u="none" strike="noStrike" baseline="0" dirty="0" smtClean="0">
                          <a:effectLst/>
                        </a:rPr>
                        <a:t> </a:t>
                      </a:r>
                      <a:r>
                        <a:rPr lang="ru-RU" sz="2400" u="none" strike="noStrike" baseline="0" dirty="0" smtClean="0">
                          <a:effectLst/>
                        </a:rPr>
                        <a:t>тело</a:t>
                      </a:r>
                      <a:endParaRPr lang="ru-RU" sz="2400" b="0" i="0" u="none" strike="noStrike" dirty="0" smtClean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  <a:p>
                      <a:pPr algn="ctr" fontAlgn="b"/>
                      <a:endParaRPr lang="ru-RU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800" u="none" strike="noStrike" dirty="0">
                          <a:effectLst/>
                        </a:rPr>
                        <a:t> </a:t>
                      </a:r>
                      <a:r>
                        <a:rPr lang="ru-RU" sz="2800" u="none" strike="noStrike" dirty="0" smtClean="0">
                          <a:effectLst/>
                        </a:rPr>
                        <a:t>-3</a:t>
                      </a:r>
                      <a:endParaRPr lang="ru-RU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800" u="none" strike="noStrike" dirty="0">
                          <a:effectLst/>
                        </a:rPr>
                        <a:t> </a:t>
                      </a:r>
                      <a:r>
                        <a:rPr lang="ru-RU" sz="2800" u="none" strike="noStrike" dirty="0" smtClean="0">
                          <a:effectLst/>
                        </a:rPr>
                        <a:t>3</a:t>
                      </a:r>
                      <a:endParaRPr lang="ru-RU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800" u="none" strike="noStrike" dirty="0">
                          <a:effectLst/>
                        </a:rPr>
                        <a:t> </a:t>
                      </a:r>
                      <a:r>
                        <a:rPr lang="ru-RU" sz="2800" u="none" strike="noStrike" dirty="0" smtClean="0">
                          <a:effectLst/>
                        </a:rPr>
                        <a:t>1</a:t>
                      </a:r>
                      <a:endParaRPr lang="ru-RU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800" u="none" strike="noStrike" dirty="0">
                          <a:effectLst/>
                        </a:rPr>
                        <a:t> </a:t>
                      </a:r>
                      <a:r>
                        <a:rPr lang="ru-RU" sz="2800" u="none" strike="noStrike" dirty="0" smtClean="0">
                          <a:effectLst/>
                        </a:rPr>
                        <a:t>1</a:t>
                      </a:r>
                      <a:endParaRPr lang="ru-RU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  <a:tr h="608076">
                <a:tc>
                  <a:txBody>
                    <a:bodyPr/>
                    <a:lstStyle/>
                    <a:p>
                      <a:pPr marL="0" marR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400" u="none" strike="noStrike" dirty="0">
                          <a:effectLst/>
                        </a:rPr>
                        <a:t> </a:t>
                      </a:r>
                      <a:r>
                        <a:rPr lang="ru-RU" sz="2400" u="none" strike="noStrike" dirty="0" smtClean="0">
                          <a:effectLst/>
                        </a:rPr>
                        <a:t>4</a:t>
                      </a:r>
                      <a:r>
                        <a:rPr lang="en-US" sz="2400" u="none" strike="noStrike" baseline="0" dirty="0" smtClean="0">
                          <a:effectLst/>
                        </a:rPr>
                        <a:t> </a:t>
                      </a:r>
                      <a:r>
                        <a:rPr lang="ru-RU" sz="2400" u="none" strike="noStrike" baseline="0" dirty="0" smtClean="0">
                          <a:effectLst/>
                        </a:rPr>
                        <a:t>тело</a:t>
                      </a:r>
                      <a:endParaRPr lang="ru-RU" sz="2400" b="0" i="0" u="none" strike="noStrike" dirty="0" smtClean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  <a:p>
                      <a:pPr algn="ctr" fontAlgn="b"/>
                      <a:endParaRPr lang="ru-RU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800" u="none" strike="noStrike" dirty="0">
                          <a:effectLst/>
                        </a:rPr>
                        <a:t> </a:t>
                      </a:r>
                      <a:r>
                        <a:rPr lang="ru-RU" sz="2800" u="none" strike="noStrike" dirty="0" smtClean="0">
                          <a:effectLst/>
                        </a:rPr>
                        <a:t>-4</a:t>
                      </a:r>
                      <a:endParaRPr lang="ru-RU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800" u="none" strike="noStrike" dirty="0" smtClean="0">
                          <a:effectLst/>
                        </a:rPr>
                        <a:t>2.1</a:t>
                      </a:r>
                      <a:r>
                        <a:rPr lang="ru-RU" sz="2800" u="none" strike="noStrike" dirty="0">
                          <a:effectLst/>
                        </a:rPr>
                        <a:t> </a:t>
                      </a:r>
                      <a:endParaRPr lang="ru-RU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800" u="none" strike="noStrike" dirty="0">
                          <a:effectLst/>
                        </a:rPr>
                        <a:t> </a:t>
                      </a:r>
                      <a:r>
                        <a:rPr lang="ru-RU" sz="2800" u="none" strike="noStrike" dirty="0" smtClean="0">
                          <a:effectLst/>
                        </a:rPr>
                        <a:t>3</a:t>
                      </a:r>
                      <a:endParaRPr lang="ru-RU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800" u="none" strike="noStrike" dirty="0">
                          <a:effectLst/>
                        </a:rPr>
                        <a:t> </a:t>
                      </a:r>
                      <a:r>
                        <a:rPr lang="ru-RU" sz="2800" u="none" strike="noStrike" dirty="0" smtClean="0">
                          <a:effectLst/>
                        </a:rPr>
                        <a:t>1.9</a:t>
                      </a:r>
                      <a:endParaRPr lang="ru-RU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  <a:tr h="608076">
                <a:tc>
                  <a:txBody>
                    <a:bodyPr/>
                    <a:lstStyle/>
                    <a:p>
                      <a:pPr marL="0" marR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400" u="none" strike="noStrike" dirty="0">
                          <a:effectLst/>
                        </a:rPr>
                        <a:t> </a:t>
                      </a:r>
                      <a:r>
                        <a:rPr lang="ru-RU" sz="2400" u="none" strike="noStrike" dirty="0" smtClean="0">
                          <a:effectLst/>
                        </a:rPr>
                        <a:t>5</a:t>
                      </a:r>
                      <a:r>
                        <a:rPr lang="en-US" sz="2400" u="none" strike="noStrike" baseline="0" dirty="0" smtClean="0">
                          <a:effectLst/>
                        </a:rPr>
                        <a:t> </a:t>
                      </a:r>
                      <a:r>
                        <a:rPr lang="ru-RU" sz="2400" u="none" strike="noStrike" baseline="0" dirty="0" smtClean="0">
                          <a:effectLst/>
                        </a:rPr>
                        <a:t>тело</a:t>
                      </a:r>
                      <a:endParaRPr lang="ru-RU" sz="2400" b="0" i="0" u="none" strike="noStrike" dirty="0" smtClean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  <a:p>
                      <a:pPr algn="ctr" fontAlgn="b"/>
                      <a:endParaRPr lang="ru-RU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800" u="none" strike="noStrike" dirty="0">
                          <a:effectLst/>
                        </a:rPr>
                        <a:t> </a:t>
                      </a:r>
                      <a:r>
                        <a:rPr lang="ru-RU" sz="2800" u="none" strike="noStrike" dirty="0" smtClean="0">
                          <a:effectLst/>
                        </a:rPr>
                        <a:t>-6</a:t>
                      </a:r>
                      <a:endParaRPr lang="ru-RU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800" u="none" strike="noStrike" dirty="0">
                          <a:effectLst/>
                        </a:rPr>
                        <a:t> </a:t>
                      </a:r>
                      <a:r>
                        <a:rPr lang="ru-RU" sz="2800" u="none" strike="noStrike" dirty="0" smtClean="0">
                          <a:effectLst/>
                        </a:rPr>
                        <a:t>5</a:t>
                      </a:r>
                      <a:endParaRPr lang="ru-RU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800" u="none" strike="noStrike" dirty="0">
                          <a:effectLst/>
                        </a:rPr>
                        <a:t> </a:t>
                      </a:r>
                      <a:r>
                        <a:rPr lang="ru-RU" sz="2800" u="none" strike="noStrike" dirty="0" smtClean="0">
                          <a:effectLst/>
                        </a:rPr>
                        <a:t>7</a:t>
                      </a:r>
                      <a:endParaRPr lang="ru-RU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800" u="none" strike="noStrike" dirty="0">
                          <a:effectLst/>
                        </a:rPr>
                        <a:t> </a:t>
                      </a:r>
                      <a:r>
                        <a:rPr lang="ru-RU" sz="2800" u="none" strike="noStrike" dirty="0" smtClean="0">
                          <a:effectLst/>
                        </a:rPr>
                        <a:t>2</a:t>
                      </a:r>
                      <a:endParaRPr lang="ru-RU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  <a:tr h="608076">
                <a:tc>
                  <a:txBody>
                    <a:bodyPr/>
                    <a:lstStyle/>
                    <a:p>
                      <a:pPr marL="0" marR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400" u="none" strike="noStrike" dirty="0">
                          <a:effectLst/>
                        </a:rPr>
                        <a:t> </a:t>
                      </a:r>
                      <a:r>
                        <a:rPr lang="ru-RU" sz="2400" u="none" strike="noStrike" dirty="0" smtClean="0">
                          <a:effectLst/>
                        </a:rPr>
                        <a:t>6</a:t>
                      </a:r>
                      <a:r>
                        <a:rPr lang="en-US" sz="2400" u="none" strike="noStrike" baseline="0" dirty="0" smtClean="0">
                          <a:effectLst/>
                        </a:rPr>
                        <a:t> </a:t>
                      </a:r>
                      <a:r>
                        <a:rPr lang="ru-RU" sz="2400" u="none" strike="noStrike" baseline="0" dirty="0" smtClean="0">
                          <a:effectLst/>
                        </a:rPr>
                        <a:t>тело</a:t>
                      </a:r>
                      <a:endParaRPr lang="ru-RU" sz="2400" b="0" i="0" u="none" strike="noStrike" dirty="0" smtClean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  <a:p>
                      <a:pPr algn="ctr" fontAlgn="b"/>
                      <a:endParaRPr lang="ru-RU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800" u="none" strike="noStrike" dirty="0">
                          <a:effectLst/>
                        </a:rPr>
                        <a:t> </a:t>
                      </a:r>
                      <a:r>
                        <a:rPr lang="ru-RU" sz="2800" u="none" strike="noStrike" dirty="0" smtClean="0">
                          <a:effectLst/>
                        </a:rPr>
                        <a:t>-7</a:t>
                      </a:r>
                      <a:endParaRPr lang="ru-RU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800" u="none" strike="noStrike" dirty="0">
                          <a:effectLst/>
                        </a:rPr>
                        <a:t> </a:t>
                      </a:r>
                      <a:r>
                        <a:rPr lang="ru-RU" sz="2800" u="none" strike="noStrike" dirty="0" smtClean="0">
                          <a:effectLst/>
                        </a:rPr>
                        <a:t>4</a:t>
                      </a:r>
                      <a:endParaRPr lang="ru-RU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800" u="none" strike="noStrike" dirty="0">
                          <a:effectLst/>
                        </a:rPr>
                        <a:t> </a:t>
                      </a:r>
                      <a:r>
                        <a:rPr lang="ru-RU" sz="2800" u="none" strike="noStrike" dirty="0" smtClean="0">
                          <a:effectLst/>
                        </a:rPr>
                        <a:t>2</a:t>
                      </a:r>
                      <a:endParaRPr lang="ru-RU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800" u="none" strike="noStrike" dirty="0">
                          <a:effectLst/>
                        </a:rPr>
                        <a:t> </a:t>
                      </a:r>
                      <a:r>
                        <a:rPr lang="ru-RU" sz="2800" u="none" strike="noStrike" dirty="0" smtClean="0">
                          <a:effectLst/>
                        </a:rPr>
                        <a:t>3</a:t>
                      </a:r>
                      <a:endParaRPr lang="ru-RU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  <a:tr h="608076">
                <a:tc>
                  <a:txBody>
                    <a:bodyPr/>
                    <a:lstStyle/>
                    <a:p>
                      <a:pPr marL="0" marR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400" u="none" strike="noStrike" dirty="0">
                          <a:effectLst/>
                        </a:rPr>
                        <a:t> </a:t>
                      </a:r>
                      <a:r>
                        <a:rPr lang="ru-RU" sz="2400" u="none" strike="noStrike" dirty="0" smtClean="0">
                          <a:effectLst/>
                        </a:rPr>
                        <a:t>7</a:t>
                      </a:r>
                      <a:r>
                        <a:rPr lang="en-US" sz="2400" u="none" strike="noStrike" baseline="0" dirty="0" smtClean="0">
                          <a:effectLst/>
                        </a:rPr>
                        <a:t> </a:t>
                      </a:r>
                      <a:r>
                        <a:rPr lang="ru-RU" sz="2400" u="none" strike="noStrike" baseline="0" dirty="0" smtClean="0">
                          <a:effectLst/>
                        </a:rPr>
                        <a:t>тело</a:t>
                      </a:r>
                      <a:endParaRPr lang="ru-RU" sz="2400" b="0" i="0" u="none" strike="noStrike" dirty="0" smtClean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  <a:p>
                      <a:pPr algn="ctr" fontAlgn="b"/>
                      <a:endParaRPr lang="ru-RU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800" u="none" strike="noStrike" dirty="0">
                          <a:effectLst/>
                        </a:rPr>
                        <a:t> </a:t>
                      </a:r>
                      <a:r>
                        <a:rPr lang="ru-RU" sz="2800" u="none" strike="noStrike" dirty="0" smtClean="0">
                          <a:effectLst/>
                        </a:rPr>
                        <a:t>-8</a:t>
                      </a:r>
                      <a:endParaRPr lang="ru-RU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800" u="none" strike="noStrike" dirty="0">
                          <a:effectLst/>
                        </a:rPr>
                        <a:t> </a:t>
                      </a:r>
                      <a:r>
                        <a:rPr lang="ru-RU" sz="2800" u="none" strike="noStrike" dirty="0" smtClean="0">
                          <a:effectLst/>
                        </a:rPr>
                        <a:t>7</a:t>
                      </a:r>
                      <a:endParaRPr lang="ru-RU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800" u="none" strike="noStrike" dirty="0">
                          <a:effectLst/>
                        </a:rPr>
                        <a:t> </a:t>
                      </a:r>
                      <a:r>
                        <a:rPr lang="ru-RU" sz="2800" u="none" strike="noStrike" dirty="0" smtClean="0">
                          <a:effectLst/>
                        </a:rPr>
                        <a:t>6</a:t>
                      </a:r>
                      <a:endParaRPr lang="ru-RU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800" u="none" strike="noStrike" dirty="0">
                          <a:effectLst/>
                        </a:rPr>
                        <a:t> </a:t>
                      </a:r>
                      <a:r>
                        <a:rPr lang="ru-RU" sz="2800" u="none" strike="noStrike" dirty="0" smtClean="0">
                          <a:effectLst/>
                        </a:rPr>
                        <a:t>4</a:t>
                      </a:r>
                      <a:endParaRPr lang="ru-RU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6" name="Прямоугольник 5"/>
          <p:cNvSpPr/>
          <p:nvPr/>
        </p:nvSpPr>
        <p:spPr>
          <a:xfrm>
            <a:off x="9879225" y="1093030"/>
            <a:ext cx="22252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VX- </a:t>
            </a:r>
            <a:r>
              <a:rPr lang="ru-RU" dirty="0" smtClean="0"/>
              <a:t>скорость по х</a:t>
            </a:r>
            <a:endParaRPr lang="ru-RU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9879225" y="1622798"/>
            <a:ext cx="2233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V</a:t>
            </a:r>
            <a:r>
              <a:rPr lang="en-US" dirty="0"/>
              <a:t>Y</a:t>
            </a:r>
            <a:r>
              <a:rPr lang="en-US" dirty="0" smtClean="0"/>
              <a:t>- </a:t>
            </a:r>
            <a:r>
              <a:rPr lang="ru-RU" dirty="0"/>
              <a:t>скорость по </a:t>
            </a:r>
            <a:r>
              <a:rPr lang="en-US" dirty="0" smtClean="0"/>
              <a:t>y</a:t>
            </a:r>
            <a:endParaRPr lang="ru-RU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3777096" y="0"/>
            <a:ext cx="46378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 smtClean="0"/>
              <a:t>Начальные условия шариков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26856862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2342201" y="1324368"/>
            <a:ext cx="848563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 smtClean="0"/>
              <a:t>        Пересчет  компонентов </a:t>
            </a:r>
            <a:r>
              <a:rPr lang="ru-RU" sz="2000" dirty="0"/>
              <a:t>скорости первой частицы</a:t>
            </a:r>
          </a:p>
          <a:p>
            <a:endParaRPr lang="en-US" sz="2000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5242560" y="31388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3600" dirty="0" smtClean="0"/>
              <a:t>Формулы</a:t>
            </a:r>
            <a:endParaRPr lang="en-US" sz="3600" dirty="0"/>
          </a:p>
        </p:txBody>
      </p:sp>
      <p:pic>
        <p:nvPicPr>
          <p:cNvPr id="3074" name="Picture 2" descr="C:\Users\ABaigashov\Desktop\Снимок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4099" y="2145793"/>
            <a:ext cx="7141837" cy="3272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0803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3226435" y="1330572"/>
            <a:ext cx="104607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Пересчет компонентов скорости второй </a:t>
            </a:r>
            <a:r>
              <a:rPr lang="ru-RU" dirty="0" smtClean="0"/>
              <a:t>частицы</a:t>
            </a:r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4792438" y="488942"/>
            <a:ext cx="242245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600" dirty="0"/>
              <a:t>Формулы</a:t>
            </a:r>
          </a:p>
        </p:txBody>
      </p:sp>
      <p:pic>
        <p:nvPicPr>
          <p:cNvPr id="4098" name="Picture 2" descr="C:\Users\ABaigashov\Desktop\Снимок шар 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6435" y="2072258"/>
            <a:ext cx="7173341" cy="3328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2525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7120" y="259080"/>
            <a:ext cx="8178800" cy="613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2322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6096000" y="5775898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/>
              <a:t>Данная работа опубликована в открытом источнике astromodel.ru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952473" y="1925760"/>
            <a:ext cx="10997514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 smtClean="0"/>
              <a:t>В </a:t>
            </a:r>
            <a:r>
              <a:rPr lang="ru-RU" sz="2800" dirty="0"/>
              <a:t>будущем я планирую улучшить проект создав приложение. В приложении пользователь сможет добавлять бесконечное множество частиц и наблюдать за их </a:t>
            </a:r>
            <a:r>
              <a:rPr lang="ru-RU" sz="2800" dirty="0" err="1"/>
              <a:t>взаимодейс</a:t>
            </a:r>
            <a:r>
              <a:rPr lang="ru-RU" sz="2800" dirty="0"/>
              <a:t>  </a:t>
            </a:r>
            <a:r>
              <a:rPr lang="ru-RU" sz="2800" dirty="0" err="1"/>
              <a:t>твием</a:t>
            </a:r>
            <a:r>
              <a:rPr lang="ru-RU" sz="2800" dirty="0"/>
              <a:t> в 3D пространстве.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3887067" y="459945"/>
            <a:ext cx="512832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/>
              <a:t>Заключение и перспективы</a:t>
            </a:r>
          </a:p>
        </p:txBody>
      </p:sp>
    </p:spTree>
    <p:extLst>
      <p:ext uri="{BB962C8B-B14F-4D97-AF65-F5344CB8AC3E}">
        <p14:creationId xmlns:p14="http://schemas.microsoft.com/office/powerpoint/2010/main" val="3497946816"/>
      </p:ext>
    </p:extLst>
  </p:cSld>
  <p:clrMapOvr>
    <a:masterClrMapping/>
  </p:clrMapOvr>
</p:sld>
</file>

<file path=ppt/theme/theme1.xml><?xml version="1.0" encoding="utf-8"?>
<a:theme xmlns:a="http://schemas.openxmlformats.org/drawingml/2006/main" name="Легкий дым">
  <a:themeElements>
    <a:clrScheme name="Легкий дым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Легкий дым">
      <a:majorFont>
        <a:latin typeface="Century Gothic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Легкий дым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190</TotalTime>
  <Words>222</Words>
  <Application>Microsoft Office PowerPoint</Application>
  <PresentationFormat>Широкоэкранный</PresentationFormat>
  <Paragraphs>87</Paragraphs>
  <Slides>10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6" baseType="lpstr">
      <vt:lpstr>Arial</vt:lpstr>
      <vt:lpstr>Calibri</vt:lpstr>
      <vt:lpstr>Cambria Math</vt:lpstr>
      <vt:lpstr>Century Gothic</vt:lpstr>
      <vt:lpstr>Wingdings 3</vt:lpstr>
      <vt:lpstr>Легкий дым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SPecialiST RePack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Bars 300-iQ</dc:creator>
  <cp:lastModifiedBy>Учетная запись Майкрософт</cp:lastModifiedBy>
  <cp:revision>18</cp:revision>
  <dcterms:created xsi:type="dcterms:W3CDTF">2021-01-20T20:33:06Z</dcterms:created>
  <dcterms:modified xsi:type="dcterms:W3CDTF">2021-05-21T22:57:27Z</dcterms:modified>
</cp:coreProperties>
</file>